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57" r:id="rId3"/>
    <p:sldId id="258" r:id="rId4"/>
    <p:sldId id="294" r:id="rId5"/>
    <p:sldId id="295" r:id="rId6"/>
    <p:sldId id="296" r:id="rId7"/>
    <p:sldId id="297" r:id="rId8"/>
    <p:sldId id="298" r:id="rId9"/>
    <p:sldId id="300" r:id="rId10"/>
    <p:sldId id="301" r:id="rId11"/>
    <p:sldId id="302" r:id="rId12"/>
    <p:sldId id="303" r:id="rId13"/>
    <p:sldId id="273" r:id="rId14"/>
    <p:sldId id="275" r:id="rId15"/>
    <p:sldId id="287" r:id="rId16"/>
    <p:sldId id="304" r:id="rId17"/>
    <p:sldId id="290" r:id="rId18"/>
    <p:sldId id="291" r:id="rId19"/>
    <p:sldId id="292" r:id="rId20"/>
    <p:sldId id="293" r:id="rId21"/>
    <p:sldId id="276" r:id="rId22"/>
    <p:sldId id="305" r:id="rId23"/>
    <p:sldId id="306" r:id="rId24"/>
    <p:sldId id="307" r:id="rId25"/>
    <p:sldId id="308" r:id="rId26"/>
    <p:sldId id="309" r:id="rId27"/>
    <p:sldId id="310" r:id="rId28"/>
    <p:sldId id="259" r:id="rId29"/>
    <p:sldId id="277" r:id="rId30"/>
    <p:sldId id="311" r:id="rId31"/>
    <p:sldId id="312" r:id="rId32"/>
    <p:sldId id="313" r:id="rId33"/>
    <p:sldId id="314" r:id="rId34"/>
    <p:sldId id="315" r:id="rId35"/>
    <p:sldId id="318" r:id="rId36"/>
    <p:sldId id="278" r:id="rId37"/>
    <p:sldId id="319" r:id="rId38"/>
    <p:sldId id="320" r:id="rId39"/>
    <p:sldId id="322" r:id="rId40"/>
    <p:sldId id="323" r:id="rId41"/>
    <p:sldId id="324" r:id="rId42"/>
    <p:sldId id="289" r:id="rId43"/>
    <p:sldId id="279" r:id="rId44"/>
    <p:sldId id="280" r:id="rId45"/>
    <p:sldId id="325" r:id="rId46"/>
    <p:sldId id="332" r:id="rId47"/>
    <p:sldId id="333" r:id="rId48"/>
    <p:sldId id="326" r:id="rId49"/>
    <p:sldId id="330" r:id="rId50"/>
    <p:sldId id="331" r:id="rId51"/>
    <p:sldId id="327" r:id="rId52"/>
    <p:sldId id="281" r:id="rId53"/>
    <p:sldId id="282" r:id="rId54"/>
    <p:sldId id="328" r:id="rId55"/>
    <p:sldId id="334" r:id="rId56"/>
    <p:sldId id="335" r:id="rId57"/>
    <p:sldId id="336" r:id="rId58"/>
    <p:sldId id="337" r:id="rId59"/>
    <p:sldId id="283" r:id="rId60"/>
    <p:sldId id="338" r:id="rId61"/>
    <p:sldId id="339" r:id="rId62"/>
    <p:sldId id="340" r:id="rId63"/>
    <p:sldId id="341" r:id="rId64"/>
    <p:sldId id="342" r:id="rId65"/>
    <p:sldId id="285" r:id="rId66"/>
    <p:sldId id="286" r:id="rId67"/>
    <p:sldId id="343" r:id="rId68"/>
    <p:sldId id="344" r:id="rId69"/>
    <p:sldId id="272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" Type="http://schemas.openxmlformats.org/officeDocument/2006/relationships/slide" Target="slides/slide6.xml" /><Relationship Id="rId71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presProps" Target="pres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8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10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801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8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94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711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7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036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70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341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921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06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13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33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205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839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742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26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281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079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43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903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945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24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717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407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621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38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361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767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542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356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899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241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64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950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3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17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80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653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800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307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490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867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040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2637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3992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10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543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3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6970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0031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919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904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060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3545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474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62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835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92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80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5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95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‹Nº›</a:t>
            </a:fld>
            <a:endParaRPr lang="e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.xml" /><Relationship Id="rId4" Type="http://schemas.microsoft.com/office/2007/relationships/hdphoto" Target="../media/hdphoto2.wdp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1.xml" /><Relationship Id="rId4" Type="http://schemas.microsoft.com/office/2007/relationships/hdphoto" Target="../media/hdphoto2.wdp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7.png" /><Relationship Id="rId4" Type="http://schemas.microsoft.com/office/2007/relationships/hdphoto" Target="../media/hdphoto3.wdp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1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1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1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1.png" /><Relationship Id="rId4" Type="http://schemas.microsoft.com/office/2007/relationships/hdphoto" Target="../media/hdphoto1.wdp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1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1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1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1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1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1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6.wdp" /><Relationship Id="rId3" Type="http://schemas.openxmlformats.org/officeDocument/2006/relationships/image" Target="../media/image31.png" /><Relationship Id="rId7" Type="http://schemas.openxmlformats.org/officeDocument/2006/relationships/image" Target="../media/image33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5.wdp" /><Relationship Id="rId5" Type="http://schemas.openxmlformats.org/officeDocument/2006/relationships/image" Target="../media/image32.png" /><Relationship Id="rId10" Type="http://schemas.openxmlformats.org/officeDocument/2006/relationships/image" Target="../media/image35.png" /><Relationship Id="rId4" Type="http://schemas.microsoft.com/office/2007/relationships/hdphoto" Target="../media/hdphoto4.wdp" /><Relationship Id="rId9" Type="http://schemas.openxmlformats.org/officeDocument/2006/relationships/image" Target="../media/image3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29755"/>
          <a:stretch/>
        </p:blipFill>
        <p:spPr>
          <a:xfrm>
            <a:off x="0" y="0"/>
            <a:ext cx="9144000" cy="5348288"/>
          </a:xfrm>
          <a:prstGeom prst="rect">
            <a:avLst/>
          </a:prstGeom>
        </p:spPr>
      </p:pic>
      <p:sp>
        <p:nvSpPr>
          <p:cNvPr id="55" name="Shape 55"/>
          <p:cNvSpPr/>
          <p:nvPr/>
        </p:nvSpPr>
        <p:spPr>
          <a:xfrm>
            <a:off x="0" y="4206488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1304600" y="426530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Pulp and Paper Business Logistics </a:t>
            </a:r>
          </a:p>
        </p:txBody>
      </p:sp>
      <p:sp>
        <p:nvSpPr>
          <p:cNvPr id="58" name="Shape 58"/>
          <p:cNvSpPr/>
          <p:nvPr/>
        </p:nvSpPr>
        <p:spPr>
          <a:xfrm>
            <a:off x="0" y="4087688"/>
            <a:ext cx="9144000" cy="2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Ignacio Acevedo - Ignacio Barría - Daniel Carrasco – Kevin Johnson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Pulp and Paper Business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and problems</a:t>
            </a: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Assumptions and limits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purpose and KPI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1852"/>
          <a:stretch/>
        </p:blipFill>
        <p:spPr>
          <a:xfrm>
            <a:off x="147069" y="761914"/>
            <a:ext cx="3485961" cy="27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6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Estimate inventory and transport costs 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 failures and generate an alternative operation policy 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 the new operation policy</a:t>
            </a:r>
          </a:p>
        </p:txBody>
      </p:sp>
    </p:spTree>
    <p:extLst>
      <p:ext uri="{BB962C8B-B14F-4D97-AF65-F5344CB8AC3E}">
        <p14:creationId xmlns:p14="http://schemas.microsoft.com/office/powerpoint/2010/main" val="34073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 KPI (for base and improved model)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230" y="1853061"/>
            <a:ext cx="4393456" cy="30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9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20744"/>
          <a:stretch/>
        </p:blipFill>
        <p:spPr>
          <a:xfrm>
            <a:off x="0" y="0"/>
            <a:ext cx="9144000" cy="4931850"/>
          </a:xfrm>
          <a:prstGeom prst="rect">
            <a:avLst/>
          </a:prstGeom>
        </p:spPr>
      </p:pic>
      <p:sp>
        <p:nvSpPr>
          <p:cNvPr id="64" name="Shape 64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Conceptual Model (base)</a:t>
            </a:r>
          </a:p>
        </p:txBody>
      </p:sp>
    </p:spTree>
    <p:extLst>
      <p:ext uri="{BB962C8B-B14F-4D97-AF65-F5344CB8AC3E}">
        <p14:creationId xmlns:p14="http://schemas.microsoft.com/office/powerpoint/2010/main" val="188777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Entities that flow through the system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input variables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capabilities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Entities that flow through the system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input variables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capabilities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8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only entity is ‘Camion’ (Truck)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Has a parameter for the amount of wood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rest of the characteristics we know (speed, etc.)</a:t>
            </a:r>
          </a:p>
        </p:txBody>
      </p:sp>
    </p:spTree>
    <p:extLst>
      <p:ext uri="{BB962C8B-B14F-4D97-AF65-F5344CB8AC3E}">
        <p14:creationId xmlns:p14="http://schemas.microsoft.com/office/powerpoint/2010/main" val="333410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Entities that flow through the system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input variables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capabilities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amount of wood when loading a truck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consumed by each mill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Days with bad weather (not workable)</a:t>
            </a:r>
          </a:p>
        </p:txBody>
      </p:sp>
    </p:spTree>
    <p:extLst>
      <p:ext uri="{BB962C8B-B14F-4D97-AF65-F5344CB8AC3E}">
        <p14:creationId xmlns:p14="http://schemas.microsoft.com/office/powerpoint/2010/main" val="187921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Entities that flow through the system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input variables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capabilities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7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9/9a/Thinning_timber_in_Hungar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1"/>
          <a:stretch/>
        </p:blipFill>
        <p:spPr bwMode="auto">
          <a:xfrm>
            <a:off x="0" y="-114300"/>
            <a:ext cx="9144000" cy="4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hape 64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Inventory capacity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 of trucks per logging operation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 inventory</a:t>
            </a:r>
          </a:p>
        </p:txBody>
      </p:sp>
    </p:spTree>
    <p:extLst>
      <p:ext uri="{BB962C8B-B14F-4D97-AF65-F5344CB8AC3E}">
        <p14:creationId xmlns:p14="http://schemas.microsoft.com/office/powerpoint/2010/main" val="35105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 policy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5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 policy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maximum daily quantity of full trucks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Trucks are loaded when an order is received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Days off</a:t>
            </a:r>
          </a:p>
        </p:txBody>
      </p:sp>
    </p:spTree>
    <p:extLst>
      <p:ext uri="{BB962C8B-B14F-4D97-AF65-F5344CB8AC3E}">
        <p14:creationId xmlns:p14="http://schemas.microsoft.com/office/powerpoint/2010/main" val="226726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 know the demand for wood at the beginning of the day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the demand is decided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demand is distributed during the day</a:t>
            </a:r>
          </a:p>
        </p:txBody>
      </p:sp>
    </p:spTree>
    <p:extLst>
      <p:ext uri="{BB962C8B-B14F-4D97-AF65-F5344CB8AC3E}">
        <p14:creationId xmlns:p14="http://schemas.microsoft.com/office/powerpoint/2010/main" val="552536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8"/>
            <a:ext cx="8869284" cy="475597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happens when stock-out occurs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992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 policy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 events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9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Associated with the arrival and departure of a truck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When a crane needs maintenance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stock-out and penalties occur</a:t>
            </a:r>
          </a:p>
        </p:txBody>
      </p:sp>
    </p:spTree>
    <p:extLst>
      <p:ext uri="{BB962C8B-B14F-4D97-AF65-F5344CB8AC3E}">
        <p14:creationId xmlns:p14="http://schemas.microsoft.com/office/powerpoint/2010/main" val="142407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1260" t="23325" r="21569" b="9086"/>
          <a:stretch/>
        </p:blipFill>
        <p:spPr>
          <a:xfrm>
            <a:off x="-5924" y="-1145133"/>
            <a:ext cx="9149924" cy="5146833"/>
          </a:xfrm>
          <a:prstGeom prst="rect">
            <a:avLst/>
          </a:prstGeom>
        </p:spPr>
      </p:pic>
      <p:sp>
        <p:nvSpPr>
          <p:cNvPr id="81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Simio Model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pic>
        <p:nvPicPr>
          <p:cNvPr id="3074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Idea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environment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Locations and roads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478" y="1800602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Pulp and Paper Business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and problems</a:t>
            </a: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Assumptions and limits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purpose and KPI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1852"/>
          <a:stretch/>
        </p:blipFill>
        <p:spPr>
          <a:xfrm>
            <a:off x="147069" y="761914"/>
            <a:ext cx="3485961" cy="27242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pic>
        <p:nvPicPr>
          <p:cNvPr id="3074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Idea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environment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Locations and roads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478" y="1800602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74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06325" y="131951"/>
            <a:ext cx="8869284" cy="475597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1412" y1="88418" x2="90684" y2="84502"/>
                        <a14:foregroundMark x1="51674" y1="46982" x2="54731" y2="46656"/>
                        <a14:foregroundMark x1="63173" y1="45514" x2="60844" y2="43067"/>
                        <a14:foregroundMark x1="56041" y1="44698" x2="51674" y2="43719"/>
                        <a14:foregroundMark x1="52547" y1="38173" x2="51965" y2="36215"/>
                        <a14:foregroundMark x1="46579" y1="47471" x2="45415" y2="45024"/>
                        <a14:foregroundMark x1="44541" y1="52692" x2="47889" y2="54976"/>
                        <a14:foregroundMark x1="51674" y1="60522" x2="54585" y2="62643"/>
                        <a14:foregroundMark x1="37991" y1="37847" x2="39592" y2="35400"/>
                        <a14:foregroundMark x1="62009" y1="30016" x2="60262" y2="25122"/>
                        <a14:foregroundMark x1="48763" y1="46166" x2="45124" y2="43230"/>
                        <a14:backgroundMark x1="50655" y1="50245" x2="51674" y2="50245"/>
                        <a14:backgroundMark x1="57351" y1="49266" x2="57787" y2="49103"/>
                        <a14:backgroundMark x1="57787" y1="51387" x2="58224" y2="41599"/>
                        <a14:backgroundMark x1="63319" y1="41272" x2="46143" y2="41762"/>
                        <a14:backgroundMark x1="50655" y1="35073" x2="49491" y2="35073"/>
                        <a14:backgroundMark x1="45852" y1="49592" x2="51383" y2="49592"/>
                        <a14:backgroundMark x1="58079" y1="35073" x2="58224" y2="34910"/>
                        <a14:backgroundMark x1="64920" y1="35237" x2="63901" y2="35237"/>
                      </a14:backgroundRemoval>
                    </a14:imgEffect>
                  </a14:imgLayer>
                </a14:imgProps>
              </a:ext>
            </a:extLst>
          </a:blip>
          <a:srcRect l="8603" t="-417" r="186" b="7343"/>
          <a:stretch/>
        </p:blipFill>
        <p:spPr>
          <a:xfrm>
            <a:off x="2301441" y="470825"/>
            <a:ext cx="4479052" cy="40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3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pic>
        <p:nvPicPr>
          <p:cNvPr id="3074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Idea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environment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Locations and roads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478" y="1800602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30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Weather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Forest conditions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Days off</a:t>
            </a:r>
          </a:p>
        </p:txBody>
      </p:sp>
    </p:spTree>
    <p:extLst>
      <p:ext uri="{BB962C8B-B14F-4D97-AF65-F5344CB8AC3E}">
        <p14:creationId xmlns:p14="http://schemas.microsoft.com/office/powerpoint/2010/main" val="3224161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pic>
        <p:nvPicPr>
          <p:cNvPr id="3074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Idea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environment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Locations and roads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478" y="1800602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82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endParaRPr lang="es"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Paths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Logging operations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1412" y1="88418" x2="90684" y2="84502"/>
                        <a14:foregroundMark x1="51674" y1="46982" x2="54731" y2="46656"/>
                        <a14:foregroundMark x1="63173" y1="45514" x2="60844" y2="43067"/>
                        <a14:foregroundMark x1="56041" y1="44698" x2="51674" y2="43719"/>
                        <a14:foregroundMark x1="52547" y1="38173" x2="51965" y2="36215"/>
                        <a14:foregroundMark x1="46579" y1="47471" x2="45415" y2="45024"/>
                        <a14:foregroundMark x1="44541" y1="52692" x2="47889" y2="54976"/>
                        <a14:foregroundMark x1="51674" y1="60522" x2="54585" y2="62643"/>
                        <a14:foregroundMark x1="37991" y1="37847" x2="39592" y2="35400"/>
                        <a14:foregroundMark x1="62009" y1="30016" x2="60262" y2="25122"/>
                        <a14:foregroundMark x1="48763" y1="46166" x2="45124" y2="43230"/>
                        <a14:backgroundMark x1="50655" y1="50245" x2="51674" y2="50245"/>
                        <a14:backgroundMark x1="57351" y1="49266" x2="57787" y2="49103"/>
                        <a14:backgroundMark x1="57787" y1="51387" x2="58224" y2="41599"/>
                        <a14:backgroundMark x1="63319" y1="41272" x2="46143" y2="41762"/>
                        <a14:backgroundMark x1="50655" y1="35073" x2="49491" y2="35073"/>
                        <a14:backgroundMark x1="45852" y1="49592" x2="51383" y2="49592"/>
                        <a14:backgroundMark x1="58079" y1="35073" x2="58224" y2="34910"/>
                        <a14:backgroundMark x1="64920" y1="35237" x2="63901" y2="35237"/>
                      </a14:backgroundRemoval>
                    </a14:imgEffect>
                  </a14:imgLayer>
                </a14:imgProps>
              </a:ext>
            </a:extLst>
          </a:blip>
          <a:srcRect l="8603" t="-417" r="186" b="7343"/>
          <a:stretch/>
        </p:blipFill>
        <p:spPr>
          <a:xfrm>
            <a:off x="116899" y="952939"/>
            <a:ext cx="3635826" cy="33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55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 and hardwood demand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Logging operations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Trucks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wood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93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 and hardwood demand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Logging operations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Trucks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wood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8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Imagen 5" descr="C:\Users\Daniel\AppData\Local\Microsoft\Windows\INetCacheContent.Word\bullshi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80" y="119062"/>
            <a:ext cx="4810125" cy="49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558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 and hardwood demand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Logging operations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Trucks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wood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Pulp and Paper Business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and problems</a:t>
            </a: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Assumptions and limits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purpose and KPI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1852"/>
          <a:stretch/>
        </p:blipFill>
        <p:spPr>
          <a:xfrm>
            <a:off x="147069" y="761914"/>
            <a:ext cx="3485961" cy="27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10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52687" y="762952"/>
            <a:ext cx="4238625" cy="36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Mills and hardwood demand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Logging operations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Trucks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wood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3" b="89790" l="6138" r="89770">
                        <a14:foregroundMark x1="52685" y1="77778" x2="40665" y2="72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295" y="844817"/>
            <a:ext cx="4833937" cy="4116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486" y="461962"/>
            <a:ext cx="3800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7965"/>
          <a:stretch/>
        </p:blipFill>
        <p:spPr>
          <a:xfrm rot="20139055">
            <a:off x="1286327" y="-26653"/>
            <a:ext cx="9150275" cy="5523865"/>
          </a:xfrm>
          <a:prstGeom prst="rect">
            <a:avLst/>
          </a:prstGeom>
        </p:spPr>
      </p:pic>
      <p:sp>
        <p:nvSpPr>
          <p:cNvPr id="81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2628956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 in transport costs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 prevention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9081"/>
          <a:stretch/>
        </p:blipFill>
        <p:spPr>
          <a:xfrm>
            <a:off x="-681700" y="172328"/>
            <a:ext cx="5143500" cy="3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 in transport costs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 prevention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9081"/>
          <a:stretch/>
        </p:blipFill>
        <p:spPr>
          <a:xfrm>
            <a:off x="-681700" y="172328"/>
            <a:ext cx="5143500" cy="3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9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 descr="C:\Users\Daniel\AppData\Local\Microsoft\Windows\INetCacheContent.Word\Cap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1217295"/>
            <a:ext cx="5495925" cy="270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012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 descr="C:\Users\Daniel\AppData\Local\Microsoft\Windows\INetCacheContent.Word\figure_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90" y="976312"/>
            <a:ext cx="4249420" cy="31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474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 in transport costs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 prevention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9081"/>
          <a:stretch/>
        </p:blipFill>
        <p:spPr>
          <a:xfrm>
            <a:off x="-681700" y="172328"/>
            <a:ext cx="5143500" cy="3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33637" y="899795"/>
            <a:ext cx="4276725" cy="3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Uncoordinated operation and suboptimal operation policy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Climatic problems of the region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 inventory and transport costs</a:t>
            </a:r>
          </a:p>
        </p:txBody>
      </p:sp>
    </p:spTree>
    <p:extLst>
      <p:ext uri="{BB962C8B-B14F-4D97-AF65-F5344CB8AC3E}">
        <p14:creationId xmlns:p14="http://schemas.microsoft.com/office/powerpoint/2010/main" val="3145004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79" y="797441"/>
            <a:ext cx="5571128" cy="31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06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model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 in transport costs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 prevention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9081"/>
          <a:stretch/>
        </p:blipFill>
        <p:spPr>
          <a:xfrm>
            <a:off x="-681700" y="172328"/>
            <a:ext cx="5143500" cy="3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3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5342">
            <a:off x="-419099" y="-2992985"/>
            <a:ext cx="9149924" cy="8234933"/>
          </a:xfrm>
          <a:prstGeom prst="rect">
            <a:avLst/>
          </a:prstGeom>
        </p:spPr>
      </p:pic>
      <p:sp>
        <p:nvSpPr>
          <p:cNvPr id="81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Improved Simio Model</a:t>
            </a:r>
          </a:p>
        </p:txBody>
      </p:sp>
    </p:spTree>
    <p:extLst>
      <p:ext uri="{BB962C8B-B14F-4D97-AF65-F5344CB8AC3E}">
        <p14:creationId xmlns:p14="http://schemas.microsoft.com/office/powerpoint/2010/main" val="1240516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Demand and storage changes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changes</a:t>
            </a:r>
            <a:endParaRPr lang="es-CL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3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Demand and storage changes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changes</a:t>
            </a:r>
            <a:endParaRPr lang="es-CL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54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94" y="1359573"/>
            <a:ext cx="3135497" cy="24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6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Demand and storage changes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changes</a:t>
            </a:r>
            <a:endParaRPr lang="es-CL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647700"/>
            <a:ext cx="80867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7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Demand and storage changes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changes</a:t>
            </a:r>
            <a:endParaRPr lang="es-CL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Stockouts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policy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2" descr="Resultado de imagen de simio forward thinki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89333" l="0" r="89868">
                        <a14:foregroundMark x1="20705" y1="33333" x2="21145" y2="26667"/>
                        <a14:foregroundMark x1="32159" y1="32000" x2="32159" y2="57333"/>
                        <a14:foregroundMark x1="32599" y1="20000" x2="32159" y2="17333"/>
                        <a14:foregroundMark x1="36564" y1="33333" x2="37004" y2="56000"/>
                        <a14:foregroundMark x1="53744" y1="32000" x2="54185" y2="56000"/>
                        <a14:foregroundMark x1="54626" y1="20000" x2="53744" y2="20000"/>
                        <a14:foregroundMark x1="60793" y1="30667" x2="57709" y2="38667"/>
                        <a14:backgroundMark x1="61674" y1="33333" x2="60352" y2="34667"/>
                        <a14:backgroundMark x1="35683" y1="16000" x2="29956" y2="17333"/>
                        <a14:backgroundMark x1="55066" y1="16000" x2="55066" y2="240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338"/>
          <a:stretch/>
        </p:blipFill>
        <p:spPr bwMode="auto">
          <a:xfrm>
            <a:off x="485785" y="2069312"/>
            <a:ext cx="588103" cy="11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273" y="1818695"/>
            <a:ext cx="2895721" cy="16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7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de logging tr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Results and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20946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Pulp and Paper Business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Context and problems</a:t>
            </a:r>
          </a:p>
        </p:txBody>
      </p:sp>
      <p:sp>
        <p:nvSpPr>
          <p:cNvPr id="73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Assumptions and limits</a:t>
            </a:r>
          </a:p>
        </p:txBody>
      </p:sp>
      <p:sp>
        <p:nvSpPr>
          <p:cNvPr id="74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purpose and KPI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1852"/>
          <a:stretch/>
        </p:blipFill>
        <p:spPr>
          <a:xfrm>
            <a:off x="147069" y="761914"/>
            <a:ext cx="3485961" cy="27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06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800"/>
            <a:ext cx="8870689" cy="4779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s-CL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AQUÍ VA LA TABLA CON LOS RESULTADOS</a:t>
            </a: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5765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validation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costs estimation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Inventory costs estimation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of wood cut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55" y="1361430"/>
            <a:ext cx="2171988" cy="20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54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validation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costs estimation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Inventory costs estimation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of wood cut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55" y="1361430"/>
            <a:ext cx="2171988" cy="20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validation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costs estimation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Inventory costs estimation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of wood cut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55" y="1361430"/>
            <a:ext cx="2171988" cy="20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5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899" y="181789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validation</a:t>
            </a:r>
          </a:p>
        </p:txBody>
      </p:sp>
      <p:sp>
        <p:nvSpPr>
          <p:cNvPr id="8" name="Shape 72"/>
          <p:cNvSpPr/>
          <p:nvPr/>
        </p:nvSpPr>
        <p:spPr>
          <a:xfrm>
            <a:off x="3815500" y="181789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 costs estimation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Shape 73"/>
          <p:cNvSpPr/>
          <p:nvPr/>
        </p:nvSpPr>
        <p:spPr>
          <a:xfrm>
            <a:off x="3815500" y="1800602"/>
            <a:ext cx="5174100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Inventory costs estimation</a:t>
            </a:r>
          </a:p>
        </p:txBody>
      </p:sp>
      <p:sp>
        <p:nvSpPr>
          <p:cNvPr id="10" name="Shape 74"/>
          <p:cNvSpPr/>
          <p:nvPr/>
        </p:nvSpPr>
        <p:spPr>
          <a:xfrm>
            <a:off x="3815500" y="3419389"/>
            <a:ext cx="5174100" cy="1542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of wood cut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55" y="1361430"/>
            <a:ext cx="2171988" cy="20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38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finances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5"/>
          <a:stretch/>
        </p:blipFill>
        <p:spPr bwMode="auto">
          <a:xfrm>
            <a:off x="0" y="-926194"/>
            <a:ext cx="9144000" cy="60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43923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Logistics and business s</a:t>
            </a:r>
            <a:r>
              <a:rPr lang="en-US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ugestions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Posible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1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Logistics and business s</a:t>
            </a:r>
            <a:r>
              <a:rPr lang="en-US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ugestions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Posible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1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16900" y="181800"/>
            <a:ext cx="3546300" cy="47799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ctr"/>
            <a:r>
              <a:rPr lang="e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</a:p>
        </p:txBody>
      </p:sp>
      <p:sp>
        <p:nvSpPr>
          <p:cNvPr id="72" name="Shape 72"/>
          <p:cNvSpPr/>
          <p:nvPr/>
        </p:nvSpPr>
        <p:spPr>
          <a:xfrm>
            <a:off x="3815500" y="181788"/>
            <a:ext cx="5174100" cy="2351861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Logistics and business s</a:t>
            </a:r>
            <a:r>
              <a:rPr lang="en-US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ugestions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815500" y="2705100"/>
            <a:ext cx="5174100" cy="2256589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Posible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</a:t>
            </a:r>
            <a:r>
              <a:rPr lang="es-CL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CL" sz="2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improvements</a:t>
            </a:r>
            <a:endParaRPr lang="en-U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7407"/>
          <a:stretch/>
        </p:blipFill>
        <p:spPr>
          <a:xfrm>
            <a:off x="408335" y="952939"/>
            <a:ext cx="2963430" cy="2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6139"/>
          <a:stretch/>
        </p:blipFill>
        <p:spPr>
          <a:xfrm>
            <a:off x="0" y="-106326"/>
            <a:ext cx="9297307" cy="5621965"/>
          </a:xfrm>
          <a:prstGeom prst="rect">
            <a:avLst/>
          </a:prstGeom>
        </p:spPr>
      </p:pic>
      <p:sp>
        <p:nvSpPr>
          <p:cNvPr id="18" name="Shape 82"/>
          <p:cNvSpPr txBox="1"/>
          <p:nvPr/>
        </p:nvSpPr>
        <p:spPr>
          <a:xfrm>
            <a:off x="1304700" y="42133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7864" y1="13907" x2="76261" y2="39735"/>
                        <a14:backgroundMark x1="73294" y1="21523" x2="35015" y2="15894"/>
                        <a14:backgroundMark x1="79822" y1="46026" x2="70623" y2="20199"/>
                        <a14:backgroundMark x1="83086" y1="44371" x2="73591" y2="39735"/>
                        <a14:backgroundMark x1="71217" y1="24834" x2="79525" y2="39735"/>
                        <a14:backgroundMark x1="60831" y1="82450" x2="30267" y2="87417"/>
                        <a14:backgroundMark x1="27893" y1="78146" x2="25519" y2="65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884609" y="1500924"/>
            <a:ext cx="1781675" cy="159663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8333" y1="90313" x2="34861" y2="83906"/>
                        <a14:foregroundMark x1="47361" y1="32422" x2="52917" y2="24375"/>
                        <a14:foregroundMark x1="43750" y1="30781" x2="47361" y2="23594"/>
                        <a14:foregroundMark x1="14028" y1="44219" x2="417" y2="33281"/>
                        <a14:backgroundMark x1="31250" y1="70703" x2="14306" y2="70078"/>
                        <a14:backgroundMark x1="21250" y1="36563" x2="20972" y2="22344"/>
                        <a14:backgroundMark x1="45139" y1="40703" x2="9861" y2="32422"/>
                      </a14:backgroundRemoval>
                    </a14:imgEffect>
                  </a14:imgLayer>
                </a14:imgProps>
              </a:ext>
            </a:extLst>
          </a:blip>
          <a:srcRect b="31576"/>
          <a:stretch/>
        </p:blipFill>
        <p:spPr>
          <a:xfrm>
            <a:off x="3183" y="786809"/>
            <a:ext cx="2893219" cy="3519377"/>
          </a:xfrm>
          <a:prstGeom prst="rect">
            <a:avLst/>
          </a:prstGeom>
        </p:spPr>
      </p:pic>
      <p:sp>
        <p:nvSpPr>
          <p:cNvPr id="17" name="Shape 81"/>
          <p:cNvSpPr/>
          <p:nvPr/>
        </p:nvSpPr>
        <p:spPr>
          <a:xfrm>
            <a:off x="0" y="4001700"/>
            <a:ext cx="9144000" cy="11418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6" name="Picture 18" descr="Resultado de imagen de mono pedro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83125" y1="65833" x2="66042" y2="84583"/>
                        <a14:backgroundMark x1="63750" y1="23125" x2="56667" y2="82500"/>
                        <a14:backgroundMark x1="73750" y1="71458" x2="36250" y2="27917"/>
                        <a14:backgroundMark x1="83333" y1="61458" x2="50000" y2="31667"/>
                        <a14:backgroundMark x1="73958" y1="28333" x2="31875" y2="34167"/>
                        <a14:backgroundMark x1="61458" y1="18958" x2="34583" y2="42292"/>
                        <a14:backgroundMark x1="53958" y1="78542" x2="36458" y2="38958"/>
                        <a14:backgroundMark x1="50208" y1="81875" x2="40417" y2="69583"/>
                        <a14:backgroundMark x1="98125" y1="25625" x2="90833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98" y="-50505"/>
            <a:ext cx="882833" cy="11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Resultado de imagen de mono pedr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83125" y1="65833" x2="66042" y2="84583"/>
                        <a14:backgroundMark x1="63750" y1="23125" x2="56667" y2="82500"/>
                        <a14:backgroundMark x1="73750" y1="71458" x2="36250" y2="27917"/>
                        <a14:backgroundMark x1="83333" y1="61458" x2="50000" y2="31667"/>
                        <a14:backgroundMark x1="73958" y1="28333" x2="31875" y2="34167"/>
                        <a14:backgroundMark x1="61458" y1="18958" x2="34583" y2="42292"/>
                        <a14:backgroundMark x1="53958" y1="78542" x2="36458" y2="38958"/>
                        <a14:backgroundMark x1="50208" y1="81875" x2="40417" y2="69583"/>
                        <a14:backgroundMark x1="98125" y1="25625" x2="90833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054"/>
          <a:stretch/>
        </p:blipFill>
        <p:spPr bwMode="auto">
          <a:xfrm rot="21079224" flipH="1">
            <a:off x="1843660" y="-11838"/>
            <a:ext cx="468196" cy="10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0067" y="37863"/>
            <a:ext cx="939504" cy="1062534"/>
          </a:xfrm>
          <a:prstGeom prst="rect">
            <a:avLst/>
          </a:prstGeom>
        </p:spPr>
      </p:pic>
      <p:sp>
        <p:nvSpPr>
          <p:cNvPr id="31" name="Shape 82"/>
          <p:cNvSpPr txBox="1"/>
          <p:nvPr/>
        </p:nvSpPr>
        <p:spPr>
          <a:xfrm>
            <a:off x="1212545" y="4365750"/>
            <a:ext cx="783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6345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Distribution of  logging operations and mills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5" y="1989221"/>
            <a:ext cx="69056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Operation assignment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83" y="1997993"/>
            <a:ext cx="69151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20316" y="1817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Unknown distributions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20316" y="1800602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Forests rate of growth</a:t>
            </a:r>
            <a:endParaRPr lang="es"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20316" y="3419389"/>
            <a:ext cx="8869284" cy="15423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Amount of hours of daylight</a:t>
            </a:r>
          </a:p>
        </p:txBody>
      </p:sp>
    </p:spTree>
    <p:extLst>
      <p:ext uri="{BB962C8B-B14F-4D97-AF65-F5344CB8AC3E}">
        <p14:creationId xmlns:p14="http://schemas.microsoft.com/office/powerpoint/2010/main" val="21781966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599</Words>
  <Application>Microsoft Office PowerPoint</Application>
  <PresentationFormat>Presentación en pantalla (16:9)</PresentationFormat>
  <Paragraphs>474</Paragraphs>
  <Slides>69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0" baseType="lpstr">
      <vt:lpstr>simple-light-2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</dc:creator>
  <cp:lastModifiedBy>Daniel</cp:lastModifiedBy>
  <cp:revision>33</cp:revision>
  <dcterms:modified xsi:type="dcterms:W3CDTF">2017-05-04T13:11:32Z</dcterms:modified>
</cp:coreProperties>
</file>